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A35416-B1E4-48A9-9F87-FD25B3164DA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400624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35416-B1E4-48A9-9F87-FD25B3164DA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27031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35416-B1E4-48A9-9F87-FD25B3164DA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295985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35416-B1E4-48A9-9F87-FD25B3164DA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202977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35416-B1E4-48A9-9F87-FD25B3164DA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421473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A35416-B1E4-48A9-9F87-FD25B3164DA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375520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A35416-B1E4-48A9-9F87-FD25B3164DA0}"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60373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A35416-B1E4-48A9-9F87-FD25B3164DA0}"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90161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35416-B1E4-48A9-9F87-FD25B3164DA0}"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397180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35416-B1E4-48A9-9F87-FD25B3164DA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62673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35416-B1E4-48A9-9F87-FD25B3164DA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5375-A13A-4019-B797-C6D7C4ECD6BF}" type="slidenum">
              <a:rPr lang="en-US" smtClean="0"/>
              <a:t>‹#›</a:t>
            </a:fld>
            <a:endParaRPr lang="en-US"/>
          </a:p>
        </p:txBody>
      </p:sp>
    </p:spTree>
    <p:extLst>
      <p:ext uri="{BB962C8B-B14F-4D97-AF65-F5344CB8AC3E}">
        <p14:creationId xmlns:p14="http://schemas.microsoft.com/office/powerpoint/2010/main" val="165930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35416-B1E4-48A9-9F87-FD25B3164DA0}"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B5375-A13A-4019-B797-C6D7C4ECD6BF}" type="slidenum">
              <a:rPr lang="en-US" smtClean="0"/>
              <a:t>‹#›</a:t>
            </a:fld>
            <a:endParaRPr lang="en-US"/>
          </a:p>
        </p:txBody>
      </p:sp>
    </p:spTree>
    <p:extLst>
      <p:ext uri="{BB962C8B-B14F-4D97-AF65-F5344CB8AC3E}">
        <p14:creationId xmlns:p14="http://schemas.microsoft.com/office/powerpoint/2010/main" val="424640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illofrights.com/sixth_amendment.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illofrights.com/seventh_amendment.ht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illofrights.com/eight_amendment.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illofrights.com/ninth_amendment.ht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illofrights.com/ninth_amendment.htm"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illofrights.com/tenth_amendment.htm"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1stamendmen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1stamendmen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llofrights.com/second_amendment.ht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llofrights.com/third_amendment.ht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illofrights.com/fourth_amendmen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illofrights.com/fifth_amendment.ht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illofrights.com/fifth_amendment.ht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illofrights.com/sixth_amendment.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p:txBody>
          <a:bodyPr/>
          <a:lstStyle/>
          <a:p>
            <a:pPr marL="0" indent="0">
              <a:buNone/>
            </a:pPr>
            <a:r>
              <a:rPr lang="en-US" dirty="0" smtClean="0"/>
              <a:t>The First 10 Amendments of the United States Constitution!</a:t>
            </a:r>
            <a:endParaRPr lang="en-US" dirty="0"/>
          </a:p>
        </p:txBody>
      </p:sp>
    </p:spTree>
    <p:extLst>
      <p:ext uri="{BB962C8B-B14F-4D97-AF65-F5344CB8AC3E}">
        <p14:creationId xmlns:p14="http://schemas.microsoft.com/office/powerpoint/2010/main" val="50210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sz="half" idx="1"/>
          </p:nvPr>
        </p:nvSpPr>
        <p:spPr>
          <a:xfrm>
            <a:off x="457200" y="1600200"/>
            <a:ext cx="4038600" cy="4525963"/>
          </a:xfrm>
        </p:spPr>
        <p:txBody>
          <a:bodyPr>
            <a:normAutofit/>
          </a:bodyPr>
          <a:lstStyle/>
          <a:p>
            <a:pPr eaLnBrk="1" hangingPunct="1">
              <a:lnSpc>
                <a:spcPct val="80000"/>
              </a:lnSpc>
              <a:buFontTx/>
              <a:buNone/>
            </a:pPr>
            <a:r>
              <a:rPr lang="en-US" sz="1800" b="1" dirty="0" smtClean="0"/>
              <a:t>	Amendment VI - </a:t>
            </a:r>
            <a:r>
              <a:rPr lang="en-US" sz="1800" dirty="0" smtClean="0"/>
              <a:t>   </a:t>
            </a:r>
            <a:r>
              <a:rPr lang="en-US" sz="1800" b="1" dirty="0" smtClean="0">
                <a:latin typeface="Arial Black" pitchFamily="34" charset="0"/>
              </a:rPr>
              <a:t>Criminal Proceedings</a:t>
            </a:r>
            <a:r>
              <a:rPr lang="en-US" sz="1800" b="1" dirty="0" smtClean="0"/>
              <a:t> </a:t>
            </a:r>
          </a:p>
          <a:p>
            <a:pPr eaLnBrk="1" hangingPunct="1">
              <a:lnSpc>
                <a:spcPct val="80000"/>
              </a:lnSpc>
              <a:buFontTx/>
              <a:buNone/>
            </a:pPr>
            <a:r>
              <a:rPr lang="en-US" sz="1800" b="1" dirty="0" smtClean="0">
                <a:solidFill>
                  <a:schemeClr val="accent2"/>
                </a:solidFill>
              </a:rPr>
              <a:t>			</a:t>
            </a:r>
          </a:p>
          <a:p>
            <a:pPr>
              <a:lnSpc>
                <a:spcPct val="80000"/>
              </a:lnSpc>
            </a:pPr>
            <a:r>
              <a:rPr lang="en-US" sz="2000" dirty="0">
                <a:solidFill>
                  <a:srgbClr val="FF0000"/>
                </a:solidFill>
              </a:rPr>
              <a:t>Guarantees the right to a speedy and public trial by an impartial </a:t>
            </a:r>
            <a:r>
              <a:rPr lang="en-US" sz="2000" dirty="0" smtClean="0">
                <a:solidFill>
                  <a:srgbClr val="FF0000"/>
                </a:solidFill>
              </a:rPr>
              <a:t>jury.</a:t>
            </a:r>
          </a:p>
          <a:p>
            <a:pPr>
              <a:lnSpc>
                <a:spcPct val="80000"/>
              </a:lnSpc>
            </a:pPr>
            <a:r>
              <a:rPr lang="en-US" sz="2000" b="1" dirty="0" smtClean="0">
                <a:solidFill>
                  <a:srgbClr val="FF0000"/>
                </a:solidFill>
              </a:rPr>
              <a:t>Must be given assistance of </a:t>
            </a:r>
            <a:r>
              <a:rPr lang="en-US" sz="2000" b="1" dirty="0" err="1" smtClean="0">
                <a:solidFill>
                  <a:srgbClr val="FF0000"/>
                </a:solidFill>
              </a:rPr>
              <a:t>councel</a:t>
            </a:r>
            <a:r>
              <a:rPr lang="en-US" sz="2000" b="1" dirty="0" smtClean="0">
                <a:solidFill>
                  <a:srgbClr val="FF0000"/>
                </a:solidFill>
              </a:rPr>
              <a:t> for defense.</a:t>
            </a:r>
            <a:endParaRPr lang="en-US" sz="1800" b="1" dirty="0">
              <a:solidFill>
                <a:schemeClr val="accent2"/>
              </a:solidFill>
            </a:endParaRPr>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pPr>
              <a:defRPr/>
            </a:pPr>
            <a:r>
              <a:rPr lang="en-US"/>
              <a:t>Standard USG-3</a:t>
            </a:r>
          </a:p>
        </p:txBody>
      </p:sp>
      <p:pic>
        <p:nvPicPr>
          <p:cNvPr id="36868" name="Picture 11" descr="Bill of Rights - 6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143000"/>
            <a:ext cx="3276600"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7017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sz="half" idx="1"/>
          </p:nvPr>
        </p:nvSpPr>
        <p:spPr>
          <a:xfrm>
            <a:off x="457200" y="304800"/>
            <a:ext cx="4038600" cy="6019800"/>
          </a:xfrm>
        </p:spPr>
        <p:txBody>
          <a:bodyPr/>
          <a:lstStyle/>
          <a:p>
            <a:pPr eaLnBrk="1" hangingPunct="1">
              <a:lnSpc>
                <a:spcPct val="80000"/>
              </a:lnSpc>
            </a:pPr>
            <a:r>
              <a:rPr lang="en-US" sz="2000" dirty="0" smtClean="0"/>
              <a:t/>
            </a:r>
            <a:br>
              <a:rPr lang="en-US" sz="2000" dirty="0" smtClean="0"/>
            </a:br>
            <a:r>
              <a:rPr lang="en-US" sz="2000" b="1" dirty="0" smtClean="0">
                <a:solidFill>
                  <a:srgbClr val="FF0000"/>
                </a:solidFill>
              </a:rPr>
              <a:t>Amendment VII – </a:t>
            </a:r>
            <a:r>
              <a:rPr lang="en-US" sz="2000" b="1" dirty="0" smtClean="0">
                <a:solidFill>
                  <a:srgbClr val="FF0000"/>
                </a:solidFill>
                <a:latin typeface="Arial Black" pitchFamily="34" charset="0"/>
              </a:rPr>
              <a:t>Civil Trials over $20 right to trial by jury</a:t>
            </a:r>
          </a:p>
          <a:p>
            <a:pPr lvl="1" eaLnBrk="1" hangingPunct="1">
              <a:lnSpc>
                <a:spcPct val="80000"/>
              </a:lnSpc>
            </a:pPr>
            <a:r>
              <a:rPr lang="en-US" sz="1800" b="1" dirty="0" smtClean="0">
                <a:solidFill>
                  <a:srgbClr val="FF0000"/>
                </a:solidFill>
                <a:latin typeface="Arial Black" pitchFamily="34" charset="0"/>
              </a:rPr>
              <a:t>Anything Non-Criminal, sue for a monetary gain</a:t>
            </a:r>
          </a:p>
          <a:p>
            <a:pPr eaLnBrk="1" hangingPunct="1">
              <a:lnSpc>
                <a:spcPct val="80000"/>
              </a:lnSpc>
            </a:pPr>
            <a:endParaRPr lang="en-US" sz="2000" dirty="0" smtClean="0"/>
          </a:p>
          <a:p>
            <a:pPr eaLnBrk="1" hangingPunct="1">
              <a:lnSpc>
                <a:spcPct val="80000"/>
              </a:lnSpc>
            </a:pPr>
            <a:r>
              <a:rPr lang="en-US" sz="2000" dirty="0" smtClean="0"/>
              <a:t>In suits at common law – </a:t>
            </a:r>
            <a:r>
              <a:rPr lang="en-US" sz="2000" b="1" dirty="0" smtClean="0">
                <a:solidFill>
                  <a:schemeClr val="accent2"/>
                </a:solidFill>
              </a:rPr>
              <a:t>Just Laws on the Books</a:t>
            </a:r>
            <a:r>
              <a:rPr lang="en-US" sz="2000" dirty="0" smtClean="0"/>
              <a:t>, where the value in controversy shall exceed twenty dollars, the right of trial by jury shall be preserved, and no fact tried by a jury, shall be otherwise reexamined in any court of the United States, than according to the rules of the common law.</a:t>
            </a:r>
            <a:br>
              <a:rPr lang="en-US" sz="2000" dirty="0" smtClean="0"/>
            </a:br>
            <a:endParaRPr lang="en-US" sz="2000" dirty="0" smtClean="0"/>
          </a:p>
          <a:p>
            <a:pPr eaLnBrk="1" hangingPunct="1">
              <a:lnSpc>
                <a:spcPct val="80000"/>
              </a:lnSpc>
            </a:pPr>
            <a:r>
              <a:rPr lang="en-US" sz="2000" i="1" dirty="0" smtClean="0"/>
              <a:t>Note:  </a:t>
            </a:r>
            <a:r>
              <a:rPr lang="en-US" sz="2000" i="1" dirty="0" smtClean="0">
                <a:solidFill>
                  <a:srgbClr val="FF0000"/>
                </a:solidFill>
              </a:rPr>
              <a:t>trial by jury may be waived if both parties agree to bench trial – judge</a:t>
            </a:r>
            <a:endParaRPr lang="en-US" sz="2000" dirty="0" smtClean="0">
              <a:solidFill>
                <a:srgbClr val="FF0000"/>
              </a:solidFill>
            </a:endParaRPr>
          </a:p>
        </p:txBody>
      </p:sp>
      <p:pic>
        <p:nvPicPr>
          <p:cNvPr id="37891" name="Picture 7" descr="Bill of Rights - 7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14400"/>
            <a:ext cx="3267075"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077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sz="half" idx="1"/>
          </p:nvPr>
        </p:nvSpPr>
        <p:spPr>
          <a:xfrm>
            <a:off x="457200" y="457200"/>
            <a:ext cx="4038600" cy="6172200"/>
          </a:xfrm>
        </p:spPr>
        <p:txBody>
          <a:bodyPr>
            <a:normAutofit/>
          </a:bodyPr>
          <a:lstStyle/>
          <a:p>
            <a:pPr eaLnBrk="1" hangingPunct="1">
              <a:buFontTx/>
              <a:buNone/>
            </a:pPr>
            <a:r>
              <a:rPr lang="en-US" sz="2800" b="1" dirty="0" smtClean="0"/>
              <a:t>	</a:t>
            </a:r>
            <a:r>
              <a:rPr lang="en-US" sz="2800" b="1" dirty="0" smtClean="0">
                <a:solidFill>
                  <a:srgbClr val="FF0000"/>
                </a:solidFill>
              </a:rPr>
              <a:t>Amendment VIII –  No Cruel and Unusual Punishment</a:t>
            </a:r>
          </a:p>
          <a:p>
            <a:pPr eaLnBrk="1" hangingPunct="1">
              <a:buFontTx/>
              <a:buNone/>
            </a:pPr>
            <a:r>
              <a:rPr lang="en-US" sz="2800" b="1" dirty="0" smtClean="0">
                <a:solidFill>
                  <a:schemeClr val="accent2"/>
                </a:solidFill>
                <a:latin typeface="Arial Black" pitchFamily="34" charset="0"/>
              </a:rPr>
              <a:t>	</a:t>
            </a:r>
            <a:r>
              <a:rPr lang="en-US" sz="2000" b="1" dirty="0" smtClean="0">
                <a:solidFill>
                  <a:srgbClr val="FF0000"/>
                </a:solidFill>
                <a:latin typeface="Arial Black" pitchFamily="34" charset="0"/>
              </a:rPr>
              <a:t>(Punishment for crimes - must match the crime)</a:t>
            </a:r>
          </a:p>
          <a:p>
            <a:pPr eaLnBrk="1" hangingPunct="1">
              <a:buFontTx/>
              <a:buNone/>
            </a:pPr>
            <a:endParaRPr lang="en-US" sz="1200" dirty="0" smtClean="0">
              <a:latin typeface="Arial Black" pitchFamily="34" charset="0"/>
            </a:endParaRPr>
          </a:p>
          <a:p>
            <a:pPr eaLnBrk="1" hangingPunct="1"/>
            <a:r>
              <a:rPr lang="en-US" sz="2800" dirty="0" smtClean="0"/>
              <a:t>Excessive bail shall not be required, nor excessive fines imposed, nor cruel and unusual punishments inflicted.</a:t>
            </a:r>
            <a:br>
              <a:rPr lang="en-US" sz="2800" dirty="0" smtClean="0"/>
            </a:br>
            <a:endParaRPr lang="en-US" sz="2800" dirty="0" smtClean="0"/>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pPr>
              <a:defRPr/>
            </a:pPr>
            <a:r>
              <a:rPr lang="en-US"/>
              <a:t>Standard USG-3</a:t>
            </a:r>
          </a:p>
        </p:txBody>
      </p:sp>
      <p:pic>
        <p:nvPicPr>
          <p:cNvPr id="38916" name="Picture 11" descr="Bill of Rights - 8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81000"/>
            <a:ext cx="329565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966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sz="half" idx="1"/>
          </p:nvPr>
        </p:nvSpPr>
        <p:spPr>
          <a:xfrm>
            <a:off x="457200" y="838200"/>
            <a:ext cx="4038600" cy="5287963"/>
          </a:xfrm>
        </p:spPr>
        <p:txBody>
          <a:bodyPr>
            <a:normAutofit lnSpcReduction="10000"/>
          </a:bodyPr>
          <a:lstStyle/>
          <a:p>
            <a:pPr eaLnBrk="1" hangingPunct="1"/>
            <a:r>
              <a:rPr lang="en-US" sz="2400" b="1" dirty="0" smtClean="0">
                <a:solidFill>
                  <a:srgbClr val="FF0000"/>
                </a:solidFill>
              </a:rPr>
              <a:t>Amendment IX – </a:t>
            </a:r>
            <a:r>
              <a:rPr lang="en-US" sz="2400" u="sng" dirty="0" err="1" smtClean="0">
                <a:solidFill>
                  <a:srgbClr val="FF0000"/>
                </a:solidFill>
                <a:latin typeface="Arial Black" pitchFamily="34" charset="0"/>
              </a:rPr>
              <a:t>Unenumerated</a:t>
            </a:r>
            <a:r>
              <a:rPr lang="en-US" sz="2400" u="sng" dirty="0" smtClean="0">
                <a:solidFill>
                  <a:srgbClr val="FF0000"/>
                </a:solidFill>
                <a:latin typeface="Arial Black" pitchFamily="34" charset="0"/>
              </a:rPr>
              <a:t> Rights </a:t>
            </a:r>
            <a:r>
              <a:rPr lang="en-US" sz="2400" dirty="0" smtClean="0">
                <a:solidFill>
                  <a:srgbClr val="FF0000"/>
                </a:solidFill>
                <a:latin typeface="Arial Black" pitchFamily="34" charset="0"/>
              </a:rPr>
              <a:t>– </a:t>
            </a:r>
          </a:p>
          <a:p>
            <a:pPr eaLnBrk="1" hangingPunct="1"/>
            <a:r>
              <a:rPr lang="en-US" sz="2400" b="1" dirty="0" smtClean="0">
                <a:cs typeface="Arial" charset="0"/>
              </a:rPr>
              <a:t>There are other rights in addition to the Constitutional rights</a:t>
            </a:r>
          </a:p>
          <a:p>
            <a:pPr eaLnBrk="1" hangingPunct="1"/>
            <a:r>
              <a:rPr lang="en-US" sz="2400" dirty="0" smtClean="0"/>
              <a:t>The enumeration in the Constitution, of certain rights, shall not be construed to deny or disparage others retained by the people.</a:t>
            </a:r>
            <a:br>
              <a:rPr lang="en-US" sz="2400" dirty="0" smtClean="0"/>
            </a:br>
            <a:r>
              <a:rPr lang="en-US" sz="2400" dirty="0" smtClean="0"/>
              <a:t/>
            </a:r>
            <a:br>
              <a:rPr lang="en-US" sz="2400" dirty="0" smtClean="0"/>
            </a:br>
            <a:endParaRPr lang="en-US" sz="2400" dirty="0" smtClean="0"/>
          </a:p>
        </p:txBody>
      </p:sp>
      <p:pic>
        <p:nvPicPr>
          <p:cNvPr id="39939" name="Picture 7" descr="Bill of Rights - 9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838200"/>
            <a:ext cx="360362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475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sz="half" idx="1"/>
          </p:nvPr>
        </p:nvSpPr>
        <p:spPr>
          <a:xfrm>
            <a:off x="457200" y="838200"/>
            <a:ext cx="4038600" cy="5287963"/>
          </a:xfrm>
        </p:spPr>
        <p:txBody>
          <a:bodyPr>
            <a:normAutofit/>
          </a:bodyPr>
          <a:lstStyle/>
          <a:p>
            <a:pPr eaLnBrk="1" hangingPunct="1"/>
            <a:r>
              <a:rPr lang="en-US" sz="2400" b="1" dirty="0" smtClean="0"/>
              <a:t>Amendment IX – </a:t>
            </a:r>
            <a:r>
              <a:rPr lang="en-US" sz="2400" u="sng" dirty="0" err="1" smtClean="0">
                <a:latin typeface="Arial Black" pitchFamily="34" charset="0"/>
              </a:rPr>
              <a:t>Unenumerated</a:t>
            </a:r>
            <a:r>
              <a:rPr lang="en-US" sz="2400" u="sng" dirty="0" smtClean="0">
                <a:latin typeface="Arial Black" pitchFamily="34" charset="0"/>
              </a:rPr>
              <a:t> Rights </a:t>
            </a:r>
            <a:r>
              <a:rPr lang="en-US" sz="2400" dirty="0" smtClean="0">
                <a:latin typeface="Arial Black" pitchFamily="34" charset="0"/>
              </a:rPr>
              <a:t>– </a:t>
            </a:r>
          </a:p>
          <a:p>
            <a:pPr eaLnBrk="1" hangingPunct="1"/>
            <a:r>
              <a:rPr lang="en-US" altLang="en-US" dirty="0">
                <a:solidFill>
                  <a:srgbClr val="FF0000"/>
                </a:solidFill>
              </a:rPr>
              <a:t>P</a:t>
            </a:r>
            <a:r>
              <a:rPr lang="en-US" altLang="en-US" dirty="0" smtClean="0">
                <a:solidFill>
                  <a:srgbClr val="FF0000"/>
                </a:solidFill>
              </a:rPr>
              <a:t>rotects </a:t>
            </a:r>
            <a:r>
              <a:rPr lang="en-US" altLang="en-US" dirty="0">
                <a:solidFill>
                  <a:srgbClr val="FF0000"/>
                </a:solidFill>
              </a:rPr>
              <a:t>all basic </a:t>
            </a:r>
            <a:r>
              <a:rPr lang="en-US" altLang="en-US" dirty="0" smtClean="0">
                <a:solidFill>
                  <a:srgbClr val="FF0000"/>
                </a:solidFill>
              </a:rPr>
              <a:t>or natural </a:t>
            </a:r>
            <a:r>
              <a:rPr lang="en-US" altLang="en-US" dirty="0">
                <a:solidFill>
                  <a:srgbClr val="FF0000"/>
                </a:solidFill>
              </a:rPr>
              <a:t>rights </a:t>
            </a:r>
            <a:r>
              <a:rPr lang="en-US" altLang="en-US" dirty="0" smtClean="0">
                <a:solidFill>
                  <a:srgbClr val="FF0000"/>
                </a:solidFill>
              </a:rPr>
              <a:t>not </a:t>
            </a:r>
            <a:r>
              <a:rPr lang="en-US" altLang="en-US" dirty="0">
                <a:solidFill>
                  <a:srgbClr val="FF0000"/>
                </a:solidFill>
              </a:rPr>
              <a:t>specifically noted in the </a:t>
            </a:r>
            <a:r>
              <a:rPr lang="en-US" altLang="en-US" dirty="0" smtClean="0">
                <a:solidFill>
                  <a:srgbClr val="FF0000"/>
                </a:solidFill>
              </a:rPr>
              <a:t>Constitution</a:t>
            </a:r>
            <a:r>
              <a:rPr lang="en-US" sz="2400" dirty="0" smtClean="0"/>
              <a:t/>
            </a:r>
            <a:br>
              <a:rPr lang="en-US" sz="2400" dirty="0" smtClean="0"/>
            </a:br>
            <a:r>
              <a:rPr lang="en-US" sz="2400" dirty="0" smtClean="0"/>
              <a:t/>
            </a:r>
            <a:br>
              <a:rPr lang="en-US" sz="2400" dirty="0" smtClean="0"/>
            </a:br>
            <a:endParaRPr lang="en-US" sz="2400" dirty="0" smtClean="0"/>
          </a:p>
        </p:txBody>
      </p:sp>
      <p:pic>
        <p:nvPicPr>
          <p:cNvPr id="39939" name="Picture 7" descr="Bill of Rights - 9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838200"/>
            <a:ext cx="360362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2636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sz="half" idx="1"/>
          </p:nvPr>
        </p:nvSpPr>
        <p:spPr>
          <a:xfrm>
            <a:off x="457200" y="457200"/>
            <a:ext cx="4038600" cy="5668963"/>
          </a:xfrm>
        </p:spPr>
        <p:txBody>
          <a:bodyPr/>
          <a:lstStyle/>
          <a:p>
            <a:pPr eaLnBrk="1" hangingPunct="1"/>
            <a:r>
              <a:rPr lang="en-US" sz="2400" b="1" dirty="0" smtClean="0">
                <a:solidFill>
                  <a:srgbClr val="FF0000"/>
                </a:solidFill>
              </a:rPr>
              <a:t>Amendment X – </a:t>
            </a:r>
            <a:r>
              <a:rPr lang="en-US" sz="2400" b="1" u="sng" dirty="0" smtClean="0">
                <a:solidFill>
                  <a:srgbClr val="FF0000"/>
                </a:solidFill>
                <a:latin typeface="Arial Black" pitchFamily="34" charset="0"/>
              </a:rPr>
              <a:t>Powers Reserved to the States </a:t>
            </a:r>
          </a:p>
          <a:p>
            <a:pPr eaLnBrk="1" hangingPunct="1"/>
            <a:r>
              <a:rPr lang="en-US" sz="2000" b="1" dirty="0" smtClean="0">
                <a:solidFill>
                  <a:srgbClr val="FF0000"/>
                </a:solidFill>
                <a:latin typeface="Arial Black" pitchFamily="34" charset="0"/>
              </a:rPr>
              <a:t>Whatever is not granted to the Federal Government is granted to the states</a:t>
            </a:r>
          </a:p>
          <a:p>
            <a:pPr eaLnBrk="1" hangingPunct="1"/>
            <a:r>
              <a:rPr lang="en-US" sz="2400" dirty="0" smtClean="0"/>
              <a:t>The powers not delegated to the United States by the Constitution, nor prohibited by it to the states, are reserved to the states respectively, or to the people.</a:t>
            </a:r>
          </a:p>
        </p:txBody>
      </p:sp>
      <p:pic>
        <p:nvPicPr>
          <p:cNvPr id="40963" name="Picture 7" descr="Bill of Rights - 10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09600"/>
            <a:ext cx="36703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903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a:t>
            </a:r>
            <a:endParaRPr lang="en-US" dirty="0"/>
          </a:p>
        </p:txBody>
      </p:sp>
      <p:sp>
        <p:nvSpPr>
          <p:cNvPr id="3" name="Content Placeholder 2"/>
          <p:cNvSpPr>
            <a:spLocks noGrp="1"/>
          </p:cNvSpPr>
          <p:nvPr>
            <p:ph sz="quarter" idx="1"/>
          </p:nvPr>
        </p:nvSpPr>
        <p:spPr/>
        <p:txBody>
          <a:bodyPr>
            <a:normAutofit lnSpcReduction="10000"/>
          </a:bodyPr>
          <a:lstStyle/>
          <a:p>
            <a:r>
              <a:rPr lang="en-US" dirty="0"/>
              <a:t>1</a:t>
            </a:r>
            <a:r>
              <a:rPr lang="en-US" baseline="30000" dirty="0"/>
              <a:t>st</a:t>
            </a:r>
            <a:r>
              <a:rPr lang="en-US" dirty="0"/>
              <a:t> Amendment: Freedoms of speech, religion, press, assembly, petition</a:t>
            </a:r>
          </a:p>
          <a:p>
            <a:r>
              <a:rPr lang="en-US" dirty="0"/>
              <a:t>Human rights- worship god of choice, make complaints in order to make change</a:t>
            </a:r>
          </a:p>
          <a:p>
            <a:r>
              <a:rPr lang="en-US" dirty="0"/>
              <a:t>Laws that limit those rights- no human sacrifices/abuse in the name of religion, cannot yell “Fire” in a movie theater, cannot print false statements about someone/business</a:t>
            </a:r>
          </a:p>
          <a:p>
            <a:endParaRPr lang="en-US" dirty="0"/>
          </a:p>
        </p:txBody>
      </p:sp>
    </p:spTree>
    <p:extLst>
      <p:ext uri="{BB962C8B-B14F-4D97-AF65-F5344CB8AC3E}">
        <p14:creationId xmlns:p14="http://schemas.microsoft.com/office/powerpoint/2010/main" val="2972841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p:txBody>
          <a:bodyPr/>
          <a:lstStyle/>
          <a:p>
            <a:pPr eaLnBrk="1" hangingPunct="1"/>
            <a:r>
              <a:rPr lang="en-US" smtClean="0"/>
              <a:t>Bill of Rights</a:t>
            </a:r>
          </a:p>
        </p:txBody>
      </p:sp>
      <p:sp>
        <p:nvSpPr>
          <p:cNvPr id="31747" name="Rectangle 3"/>
          <p:cNvSpPr>
            <a:spLocks noGrp="1" noChangeArrowheads="1"/>
          </p:cNvSpPr>
          <p:nvPr>
            <p:ph type="body" sz="half" idx="1"/>
          </p:nvPr>
        </p:nvSpPr>
        <p:spPr>
          <a:xfrm>
            <a:off x="533400" y="1219200"/>
            <a:ext cx="4038600" cy="5410200"/>
          </a:xfrm>
        </p:spPr>
        <p:txBody>
          <a:bodyPr>
            <a:normAutofit fontScale="70000" lnSpcReduction="20000"/>
          </a:bodyPr>
          <a:lstStyle/>
          <a:p>
            <a:pPr eaLnBrk="1" hangingPunct="1">
              <a:lnSpc>
                <a:spcPct val="90000"/>
              </a:lnSpc>
              <a:buFontTx/>
              <a:buNone/>
            </a:pPr>
            <a:r>
              <a:rPr lang="en-US" sz="2000" b="1" dirty="0" smtClean="0"/>
              <a:t>	</a:t>
            </a:r>
          </a:p>
          <a:p>
            <a:pPr eaLnBrk="1" hangingPunct="1">
              <a:lnSpc>
                <a:spcPct val="90000"/>
              </a:lnSpc>
              <a:buFontTx/>
              <a:buNone/>
            </a:pPr>
            <a:r>
              <a:rPr lang="en-US" sz="2000" b="1" dirty="0" smtClean="0">
                <a:solidFill>
                  <a:srgbClr val="FF0000"/>
                </a:solidFill>
              </a:rPr>
              <a:t>Amendment I</a:t>
            </a:r>
            <a:r>
              <a:rPr lang="en-US" sz="2000" dirty="0" smtClean="0">
                <a:solidFill>
                  <a:srgbClr val="FF0000"/>
                </a:solidFill>
              </a:rPr>
              <a:t> - </a:t>
            </a:r>
            <a:r>
              <a:rPr lang="en-US" sz="2800" b="1" dirty="0" smtClean="0">
                <a:solidFill>
                  <a:srgbClr val="FF0000"/>
                </a:solidFill>
                <a:latin typeface="Arial Black" pitchFamily="34" charset="0"/>
              </a:rPr>
              <a:t>Freedom of Religion, Press, Speech, Assembly, &amp; Petition</a:t>
            </a:r>
          </a:p>
          <a:p>
            <a:pPr eaLnBrk="1" hangingPunct="1">
              <a:lnSpc>
                <a:spcPct val="90000"/>
              </a:lnSpc>
              <a:buFontTx/>
              <a:buNone/>
            </a:pPr>
            <a:endParaRPr lang="en-US" sz="2800" b="1" dirty="0" smtClean="0"/>
          </a:p>
          <a:p>
            <a:pPr eaLnBrk="1" hangingPunct="1">
              <a:lnSpc>
                <a:spcPct val="90000"/>
              </a:lnSpc>
            </a:pPr>
            <a:r>
              <a:rPr lang="en-US" sz="2900" dirty="0" smtClean="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pPr>
              <a:lnSpc>
                <a:spcPct val="90000"/>
              </a:lnSpc>
            </a:pPr>
            <a:endParaRPr lang="en-US" sz="2600" dirty="0" smtClean="0"/>
          </a:p>
          <a:p>
            <a:pPr>
              <a:lnSpc>
                <a:spcPct val="90000"/>
              </a:lnSpc>
            </a:pPr>
            <a:r>
              <a:rPr lang="en-US" sz="3200" dirty="0" smtClean="0">
                <a:solidFill>
                  <a:srgbClr val="FF0000"/>
                </a:solidFill>
              </a:rPr>
              <a:t>Guarantees </a:t>
            </a:r>
            <a:r>
              <a:rPr lang="en-US" sz="3200" dirty="0">
                <a:solidFill>
                  <a:srgbClr val="FF0000"/>
                </a:solidFill>
              </a:rPr>
              <a:t>freedom of religion, speech, assembly, and press, and the right of people to petition the </a:t>
            </a:r>
            <a:r>
              <a:rPr lang="en-US" sz="3200" dirty="0" smtClean="0">
                <a:solidFill>
                  <a:srgbClr val="FF0000"/>
                </a:solidFill>
              </a:rPr>
              <a:t>government</a:t>
            </a:r>
            <a:r>
              <a:rPr lang="en-US" sz="2200" dirty="0">
                <a:solidFill>
                  <a:schemeClr val="accent2"/>
                </a:solidFill>
              </a:rPr>
              <a:t>.</a:t>
            </a:r>
            <a:endParaRPr lang="en-US" sz="2200" dirty="0" smtClean="0"/>
          </a:p>
        </p:txBody>
      </p:sp>
      <p:sp>
        <p:nvSpPr>
          <p:cNvPr id="6" name="Footer Placeholder 5"/>
          <p:cNvSpPr>
            <a:spLocks noGrp="1"/>
          </p:cNvSpPr>
          <p:nvPr>
            <p:ph type="ftr" sz="quarter" idx="4294967295"/>
          </p:nvPr>
        </p:nvSpPr>
        <p:spPr>
          <a:xfrm>
            <a:off x="6248400" y="6381750"/>
            <a:ext cx="2895600" cy="476250"/>
          </a:xfrm>
          <a:prstGeom prst="rect">
            <a:avLst/>
          </a:prstGeom>
        </p:spPr>
        <p:txBody>
          <a:bodyPr/>
          <a:lstStyle/>
          <a:p>
            <a:pPr>
              <a:defRPr/>
            </a:pPr>
            <a:r>
              <a:rPr lang="en-US"/>
              <a:t>Standard USG-3</a:t>
            </a:r>
          </a:p>
        </p:txBody>
      </p:sp>
      <p:pic>
        <p:nvPicPr>
          <p:cNvPr id="31749" name="Picture 12" descr="First Amendment To The United States Constitution - Congress shall make no law respecting an establishment of religion, or prohibiting the free exercise thereof; or abridging the freedom of speech, or of the press; or the right of the people peaceably to assemble, and to petition the Government for a redress of grievanc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371600"/>
            <a:ext cx="314801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808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p:txBody>
          <a:bodyPr/>
          <a:lstStyle/>
          <a:p>
            <a:pPr eaLnBrk="1" hangingPunct="1"/>
            <a:r>
              <a:rPr lang="en-US" smtClean="0"/>
              <a:t>Bill of Rights</a:t>
            </a:r>
          </a:p>
        </p:txBody>
      </p:sp>
      <p:sp>
        <p:nvSpPr>
          <p:cNvPr id="31747" name="Rectangle 3"/>
          <p:cNvSpPr>
            <a:spLocks noGrp="1" noChangeArrowheads="1"/>
          </p:cNvSpPr>
          <p:nvPr>
            <p:ph type="body" sz="half" idx="1"/>
          </p:nvPr>
        </p:nvSpPr>
        <p:spPr>
          <a:xfrm>
            <a:off x="533400" y="1219200"/>
            <a:ext cx="4038600" cy="4525963"/>
          </a:xfrm>
        </p:spPr>
        <p:txBody>
          <a:bodyPr>
            <a:normAutofit fontScale="77500" lnSpcReduction="20000"/>
          </a:bodyPr>
          <a:lstStyle/>
          <a:p>
            <a:pPr eaLnBrk="1" hangingPunct="1">
              <a:lnSpc>
                <a:spcPct val="90000"/>
              </a:lnSpc>
              <a:buFontTx/>
              <a:buNone/>
            </a:pPr>
            <a:r>
              <a:rPr lang="en-US" sz="2000" b="1" dirty="0" smtClean="0"/>
              <a:t>	</a:t>
            </a:r>
          </a:p>
          <a:p>
            <a:pPr eaLnBrk="1" hangingPunct="1">
              <a:lnSpc>
                <a:spcPct val="90000"/>
              </a:lnSpc>
              <a:buFontTx/>
              <a:buNone/>
            </a:pPr>
            <a:r>
              <a:rPr lang="en-US" sz="2000" b="1" dirty="0" smtClean="0"/>
              <a:t>Amendment I</a:t>
            </a:r>
            <a:r>
              <a:rPr lang="en-US" sz="2000" dirty="0" smtClean="0"/>
              <a:t> - </a:t>
            </a:r>
            <a:r>
              <a:rPr lang="en-US" sz="2800" b="1" dirty="0" smtClean="0">
                <a:solidFill>
                  <a:schemeClr val="accent2"/>
                </a:solidFill>
                <a:latin typeface="Arial Black" pitchFamily="34" charset="0"/>
              </a:rPr>
              <a:t>Freedom of Religion, Press, Speech, Assembly, &amp; Petition</a:t>
            </a:r>
          </a:p>
          <a:p>
            <a:pPr eaLnBrk="1" hangingPunct="1">
              <a:lnSpc>
                <a:spcPct val="90000"/>
              </a:lnSpc>
              <a:buFontTx/>
              <a:buNone/>
            </a:pPr>
            <a:endParaRPr lang="en-US" sz="2800" b="1" dirty="0" smtClean="0"/>
          </a:p>
          <a:p>
            <a:r>
              <a:rPr lang="en-US" altLang="en-US" sz="2000" dirty="0" smtClean="0"/>
              <a:t>1. Slander </a:t>
            </a:r>
            <a:r>
              <a:rPr lang="en-US" altLang="en-US" sz="2000" dirty="0"/>
              <a:t>(false speech intended to damage a person</a:t>
            </a:r>
            <a:r>
              <a:rPr lang="ja-JP" altLang="en-US" sz="2000" dirty="0">
                <a:latin typeface="Arial" pitchFamily="34" charset="0"/>
              </a:rPr>
              <a:t>’</a:t>
            </a:r>
            <a:r>
              <a:rPr lang="en-US" altLang="ja-JP" sz="2000" dirty="0"/>
              <a:t>s reputation) and libel (similar to slander except it applies to written or published statements) are both illegal</a:t>
            </a:r>
          </a:p>
          <a:p>
            <a:r>
              <a:rPr lang="en-US" altLang="en-US" sz="2000" dirty="0" smtClean="0"/>
              <a:t>2. You </a:t>
            </a:r>
            <a:r>
              <a:rPr lang="en-US" altLang="en-US" sz="2000" dirty="0"/>
              <a:t>must be responsible.  </a:t>
            </a:r>
            <a:br>
              <a:rPr lang="en-US" altLang="en-US" sz="2000" dirty="0"/>
            </a:br>
            <a:r>
              <a:rPr lang="en-US" altLang="en-US" sz="2000" dirty="0"/>
              <a:t>For example, you cannot endanger the nation</a:t>
            </a:r>
            <a:r>
              <a:rPr lang="ja-JP" altLang="en-US" sz="2000" dirty="0">
                <a:latin typeface="Arial" pitchFamily="34" charset="0"/>
              </a:rPr>
              <a:t>’</a:t>
            </a:r>
            <a:r>
              <a:rPr lang="en-US" altLang="ja-JP" sz="2000" dirty="0"/>
              <a:t>s safety by giving away military secrets or call for the violent overthrow of the </a:t>
            </a:r>
            <a:r>
              <a:rPr lang="en-US" altLang="ja-JP" sz="2000" dirty="0" err="1"/>
              <a:t>gov</a:t>
            </a:r>
            <a:r>
              <a:rPr lang="ja-JP" altLang="en-US" sz="2000" dirty="0">
                <a:latin typeface="Arial" pitchFamily="34" charset="0"/>
              </a:rPr>
              <a:t>’</a:t>
            </a:r>
            <a:r>
              <a:rPr lang="en-US" altLang="ja-JP" sz="2000" dirty="0"/>
              <a:t>t.</a:t>
            </a:r>
          </a:p>
          <a:p>
            <a:r>
              <a:rPr lang="en-US" altLang="en-US" sz="2000" dirty="0" smtClean="0"/>
              <a:t>3. Don</a:t>
            </a:r>
            <a:r>
              <a:rPr lang="ja-JP" altLang="en-US" sz="2000" dirty="0">
                <a:latin typeface="Arial" pitchFamily="34" charset="0"/>
              </a:rPr>
              <a:t>’</a:t>
            </a:r>
            <a:r>
              <a:rPr lang="en-US" altLang="ja-JP" sz="2000" dirty="0"/>
              <a:t>t cry </a:t>
            </a:r>
            <a:r>
              <a:rPr lang="ja-JP" altLang="en-US" sz="2000" dirty="0">
                <a:latin typeface="Arial" pitchFamily="34" charset="0"/>
              </a:rPr>
              <a:t>“</a:t>
            </a:r>
            <a:r>
              <a:rPr lang="en-US" altLang="ja-JP" sz="2000" dirty="0"/>
              <a:t>Fire</a:t>
            </a:r>
            <a:r>
              <a:rPr lang="ja-JP" altLang="en-US" sz="2000" dirty="0">
                <a:latin typeface="Arial" pitchFamily="34" charset="0"/>
              </a:rPr>
              <a:t>”</a:t>
            </a:r>
            <a:r>
              <a:rPr lang="en-US" altLang="ja-JP" sz="2000" dirty="0"/>
              <a:t> in a crowded </a:t>
            </a:r>
            <a:r>
              <a:rPr lang="en-US" altLang="ja-JP" sz="2000" dirty="0" smtClean="0"/>
              <a:t>theatre</a:t>
            </a:r>
            <a:endParaRPr lang="en-US" sz="2000" dirty="0" smtClean="0"/>
          </a:p>
          <a:p>
            <a:pPr eaLnBrk="1" hangingPunct="1">
              <a:lnSpc>
                <a:spcPct val="90000"/>
              </a:lnSpc>
              <a:buFontTx/>
              <a:buNone/>
            </a:pPr>
            <a:r>
              <a:rPr lang="en-US" sz="2400" b="1" dirty="0" smtClean="0"/>
              <a:t>	</a:t>
            </a:r>
            <a:endParaRPr lang="en-US" sz="2000" dirty="0" smtClean="0">
              <a:solidFill>
                <a:schemeClr val="accent2"/>
              </a:solidFill>
            </a:endParaRPr>
          </a:p>
        </p:txBody>
      </p:sp>
      <p:sp>
        <p:nvSpPr>
          <p:cNvPr id="6" name="Footer Placeholder 5"/>
          <p:cNvSpPr>
            <a:spLocks noGrp="1"/>
          </p:cNvSpPr>
          <p:nvPr>
            <p:ph type="ftr" sz="quarter" idx="4294967295"/>
          </p:nvPr>
        </p:nvSpPr>
        <p:spPr>
          <a:xfrm>
            <a:off x="6248400" y="6381750"/>
            <a:ext cx="2895600" cy="476250"/>
          </a:xfrm>
          <a:prstGeom prst="rect">
            <a:avLst/>
          </a:prstGeom>
        </p:spPr>
        <p:txBody>
          <a:bodyPr/>
          <a:lstStyle/>
          <a:p>
            <a:pPr>
              <a:defRPr/>
            </a:pPr>
            <a:r>
              <a:rPr lang="en-US"/>
              <a:t>Standard USG-3</a:t>
            </a:r>
          </a:p>
        </p:txBody>
      </p:sp>
      <p:pic>
        <p:nvPicPr>
          <p:cNvPr id="31749" name="Picture 12" descr="First Amendment To The United States Constitution - Congress shall make no law respecting an establishment of religion, or prohibiting the free exercise thereof; or abridging the freedom of speech, or of the press; or the right of the people peaceably to assemble, and to petition the Government for a redress of grievanc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371600"/>
            <a:ext cx="314801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669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sz="half" idx="1"/>
          </p:nvPr>
        </p:nvSpPr>
        <p:spPr/>
        <p:txBody>
          <a:bodyPr>
            <a:normAutofit lnSpcReduction="10000"/>
          </a:bodyPr>
          <a:lstStyle/>
          <a:p>
            <a:pPr eaLnBrk="1" hangingPunct="1">
              <a:lnSpc>
                <a:spcPct val="80000"/>
              </a:lnSpc>
              <a:buFontTx/>
              <a:buNone/>
            </a:pPr>
            <a:r>
              <a:rPr lang="en-US" sz="2400" b="1" dirty="0" smtClean="0">
                <a:solidFill>
                  <a:srgbClr val="FF0000"/>
                </a:solidFill>
              </a:rPr>
              <a:t>Amendment II - </a:t>
            </a:r>
            <a:r>
              <a:rPr lang="en-US" b="1" dirty="0" smtClean="0">
                <a:solidFill>
                  <a:srgbClr val="FF0000"/>
                </a:solidFill>
                <a:latin typeface="Arial Black" pitchFamily="34" charset="0"/>
              </a:rPr>
              <a:t>Bearing Arms – National Guard for states, regulate private possession of firearms</a:t>
            </a:r>
          </a:p>
          <a:p>
            <a:pPr eaLnBrk="1" hangingPunct="1">
              <a:lnSpc>
                <a:spcPct val="80000"/>
              </a:lnSpc>
              <a:buFontTx/>
              <a:buNone/>
            </a:pPr>
            <a:endParaRPr lang="en-US" b="1" dirty="0" smtClean="0"/>
          </a:p>
          <a:p>
            <a:pPr eaLnBrk="1" hangingPunct="1">
              <a:lnSpc>
                <a:spcPct val="80000"/>
              </a:lnSpc>
            </a:pPr>
            <a:r>
              <a:rPr lang="en-US" sz="2000" dirty="0" smtClean="0"/>
              <a:t>A well regulated militia, being necessary to the security of a free state, the right of the people to keep and bear arms, shall not be infringed.</a:t>
            </a:r>
          </a:p>
          <a:p>
            <a:pPr>
              <a:lnSpc>
                <a:spcPct val="80000"/>
              </a:lnSpc>
            </a:pPr>
            <a:r>
              <a:rPr lang="en-US" sz="2000" dirty="0">
                <a:solidFill>
                  <a:srgbClr val="FF0000"/>
                </a:solidFill>
              </a:rPr>
              <a:t>Originally intended to prevent the national government from taking away </a:t>
            </a:r>
            <a:r>
              <a:rPr lang="en-US" sz="2000" dirty="0" smtClean="0">
                <a:solidFill>
                  <a:srgbClr val="FF0000"/>
                </a:solidFill>
              </a:rPr>
              <a:t>weapons.</a:t>
            </a:r>
          </a:p>
        </p:txBody>
      </p:sp>
      <p:pic>
        <p:nvPicPr>
          <p:cNvPr id="32771" name="Picture 7" descr="Bill of Rights - 2nd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57200"/>
            <a:ext cx="38893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565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sz="half" idx="1"/>
          </p:nvPr>
        </p:nvSpPr>
        <p:spPr/>
        <p:txBody>
          <a:bodyPr>
            <a:normAutofit lnSpcReduction="10000"/>
          </a:bodyPr>
          <a:lstStyle/>
          <a:p>
            <a:pPr eaLnBrk="1" hangingPunct="1">
              <a:lnSpc>
                <a:spcPct val="90000"/>
              </a:lnSpc>
              <a:buFontTx/>
              <a:buNone/>
            </a:pPr>
            <a:r>
              <a:rPr lang="en-US" sz="2000" b="1" dirty="0" smtClean="0">
                <a:solidFill>
                  <a:srgbClr val="FF0000"/>
                </a:solidFill>
              </a:rPr>
              <a:t>Amendment III – </a:t>
            </a:r>
            <a:r>
              <a:rPr lang="en-US" b="1" dirty="0" smtClean="0">
                <a:solidFill>
                  <a:srgbClr val="FF0000"/>
                </a:solidFill>
                <a:latin typeface="Arial Black" pitchFamily="34" charset="0"/>
              </a:rPr>
              <a:t>Quartering (Housing) troops </a:t>
            </a:r>
            <a:r>
              <a:rPr lang="en-US" b="1" dirty="0" smtClean="0">
                <a:solidFill>
                  <a:schemeClr val="accent2"/>
                </a:solidFill>
                <a:latin typeface="Arial Black" pitchFamily="34" charset="0"/>
              </a:rPr>
              <a:t>– not really relevant today</a:t>
            </a:r>
            <a:r>
              <a:rPr lang="en-US" sz="2000" dirty="0" smtClean="0">
                <a:solidFill>
                  <a:schemeClr val="accent2"/>
                </a:solidFill>
                <a:latin typeface="Arial Black" pitchFamily="34" charset="0"/>
              </a:rPr>
              <a:t>.</a:t>
            </a:r>
            <a:r>
              <a:rPr lang="en-US" sz="2000" dirty="0" smtClean="0">
                <a:solidFill>
                  <a:schemeClr val="accent2"/>
                </a:solidFill>
              </a:rPr>
              <a:t> </a:t>
            </a:r>
          </a:p>
          <a:p>
            <a:pPr eaLnBrk="1" hangingPunct="1">
              <a:lnSpc>
                <a:spcPct val="90000"/>
              </a:lnSpc>
              <a:buFontTx/>
              <a:buNone/>
            </a:pPr>
            <a:endParaRPr lang="en-US" sz="2000" dirty="0" smtClean="0"/>
          </a:p>
          <a:p>
            <a:pPr eaLnBrk="1" hangingPunct="1">
              <a:lnSpc>
                <a:spcPct val="90000"/>
              </a:lnSpc>
            </a:pPr>
            <a:r>
              <a:rPr lang="en-US" sz="2000" dirty="0" smtClean="0"/>
              <a:t>No soldier shall, in time of peace be quartered in any house, without the consent of the owner, nor in time of war, but in a manner to be prescribed by law.</a:t>
            </a:r>
          </a:p>
          <a:p>
            <a:pPr>
              <a:lnSpc>
                <a:spcPct val="90000"/>
              </a:lnSpc>
            </a:pPr>
            <a:r>
              <a:rPr lang="en-US" sz="2000" dirty="0">
                <a:solidFill>
                  <a:srgbClr val="FF0000"/>
                </a:solidFill>
              </a:rPr>
              <a:t>Prohibits government from forcing people to provide shelter for </a:t>
            </a:r>
            <a:r>
              <a:rPr lang="en-US" sz="2000" dirty="0" smtClean="0">
                <a:solidFill>
                  <a:srgbClr val="FF0000"/>
                </a:solidFill>
              </a:rPr>
              <a:t>soldiers.</a:t>
            </a:r>
          </a:p>
          <a:p>
            <a:pPr lvl="1" eaLnBrk="1" hangingPunct="1">
              <a:lnSpc>
                <a:spcPct val="90000"/>
              </a:lnSpc>
              <a:buFontTx/>
              <a:buNone/>
            </a:pPr>
            <a:endParaRPr lang="en-US" sz="1800" dirty="0" smtClean="0"/>
          </a:p>
        </p:txBody>
      </p:sp>
      <p:pic>
        <p:nvPicPr>
          <p:cNvPr id="33795" name="Picture 7" descr="Bill of Rights - 3rd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57200"/>
            <a:ext cx="376872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5977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sz="half" idx="1"/>
          </p:nvPr>
        </p:nvSpPr>
        <p:spPr>
          <a:xfrm>
            <a:off x="457200" y="381000"/>
            <a:ext cx="4038600" cy="5745163"/>
          </a:xfrm>
        </p:spPr>
        <p:txBody>
          <a:bodyPr/>
          <a:lstStyle/>
          <a:p>
            <a:pPr eaLnBrk="1" hangingPunct="1">
              <a:lnSpc>
                <a:spcPct val="80000"/>
              </a:lnSpc>
            </a:pPr>
            <a:endParaRPr lang="en-US" sz="2000" b="1" dirty="0" smtClean="0"/>
          </a:p>
          <a:p>
            <a:pPr eaLnBrk="1" hangingPunct="1">
              <a:lnSpc>
                <a:spcPct val="80000"/>
              </a:lnSpc>
              <a:buFontTx/>
              <a:buNone/>
            </a:pPr>
            <a:r>
              <a:rPr lang="en-US" sz="2000" b="1" dirty="0" smtClean="0"/>
              <a:t>	</a:t>
            </a:r>
            <a:r>
              <a:rPr lang="en-US" sz="2000" b="1" dirty="0" smtClean="0">
                <a:solidFill>
                  <a:srgbClr val="FF0000"/>
                </a:solidFill>
              </a:rPr>
              <a:t>Amendment IV – </a:t>
            </a:r>
            <a:r>
              <a:rPr lang="en-US" sz="2000" b="1" dirty="0" smtClean="0">
                <a:solidFill>
                  <a:srgbClr val="FF0000"/>
                </a:solidFill>
                <a:latin typeface="Arial Black" pitchFamily="34" charset="0"/>
              </a:rPr>
              <a:t>Searches and Seizures</a:t>
            </a:r>
          </a:p>
          <a:p>
            <a:pPr eaLnBrk="1" hangingPunct="1">
              <a:lnSpc>
                <a:spcPct val="80000"/>
              </a:lnSpc>
              <a:buFontTx/>
              <a:buNone/>
            </a:pPr>
            <a:endParaRPr lang="en-US" sz="2000" dirty="0" smtClean="0"/>
          </a:p>
          <a:p>
            <a:pPr eaLnBrk="1" hangingPunct="1">
              <a:lnSpc>
                <a:spcPct val="80000"/>
              </a:lnSpc>
            </a:pPr>
            <a:r>
              <a:rPr lang="en-US" sz="2000" dirty="0"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pPr>
              <a:lnSpc>
                <a:spcPct val="80000"/>
              </a:lnSpc>
            </a:pPr>
            <a:r>
              <a:rPr lang="en-US" sz="2000" dirty="0">
                <a:solidFill>
                  <a:srgbClr val="FF0000"/>
                </a:solidFill>
              </a:rPr>
              <a:t>A search or an arrest also requires a search warrant or an arrest warrant</a:t>
            </a:r>
            <a:endParaRPr lang="en-US" sz="2000" dirty="0" smtClean="0">
              <a:solidFill>
                <a:srgbClr val="FF0000"/>
              </a:solidFill>
            </a:endParaRPr>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pPr>
              <a:defRPr/>
            </a:pPr>
            <a:r>
              <a:rPr lang="en-US"/>
              <a:t>Standard USG-3</a:t>
            </a:r>
          </a:p>
        </p:txBody>
      </p:sp>
      <p:pic>
        <p:nvPicPr>
          <p:cNvPr id="34820" name="Picture 14" descr="Bill of Rights - 4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81000"/>
            <a:ext cx="3770313"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054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sz="half" idx="1"/>
          </p:nvPr>
        </p:nvSpPr>
        <p:spPr>
          <a:xfrm>
            <a:off x="457200" y="533400"/>
            <a:ext cx="5257800" cy="6019800"/>
          </a:xfrm>
        </p:spPr>
        <p:txBody>
          <a:bodyPr/>
          <a:lstStyle/>
          <a:p>
            <a:pPr eaLnBrk="1" hangingPunct="1">
              <a:lnSpc>
                <a:spcPct val="80000"/>
              </a:lnSpc>
              <a:buFontTx/>
              <a:buNone/>
            </a:pPr>
            <a:r>
              <a:rPr lang="en-US" sz="1800" b="1" dirty="0" smtClean="0">
                <a:solidFill>
                  <a:srgbClr val="FF0000"/>
                </a:solidFill>
              </a:rPr>
              <a:t>Amendment V – </a:t>
            </a:r>
            <a:r>
              <a:rPr lang="en-US" sz="1800" b="1" dirty="0" smtClean="0">
                <a:solidFill>
                  <a:srgbClr val="FF0000"/>
                </a:solidFill>
                <a:latin typeface="Arial Black" pitchFamily="34" charset="0"/>
              </a:rPr>
              <a:t>Criminal Proceedings; Due Process, Eminent 		       Domain</a:t>
            </a:r>
          </a:p>
          <a:p>
            <a:pPr lvl="2" eaLnBrk="1" hangingPunct="1">
              <a:lnSpc>
                <a:spcPct val="80000"/>
              </a:lnSpc>
            </a:pPr>
            <a:r>
              <a:rPr lang="en-US" b="1" dirty="0" smtClean="0">
                <a:solidFill>
                  <a:srgbClr val="FF0000"/>
                </a:solidFill>
              </a:rPr>
              <a:t>Double Jeopardy, Can’t be forced to incriminate yourself, if charged with a  federal crime, one must be charged by a grand jury.</a:t>
            </a:r>
            <a:r>
              <a:rPr lang="en-US" dirty="0" smtClean="0">
                <a:solidFill>
                  <a:srgbClr val="FF0000"/>
                </a:solidFill>
              </a:rPr>
              <a:t>  </a:t>
            </a:r>
          </a:p>
          <a:p>
            <a:pPr lvl="2" eaLnBrk="1" hangingPunct="1">
              <a:lnSpc>
                <a:spcPct val="80000"/>
              </a:lnSpc>
            </a:pPr>
            <a:endParaRPr lang="en-US" sz="1400" dirty="0" smtClean="0">
              <a:solidFill>
                <a:schemeClr val="accent2"/>
              </a:solidFill>
            </a:endParaRPr>
          </a:p>
          <a:p>
            <a:pPr lvl="2" eaLnBrk="1" hangingPunct="1">
              <a:lnSpc>
                <a:spcPct val="80000"/>
              </a:lnSpc>
            </a:pPr>
            <a:endParaRPr lang="en-US" sz="1400" dirty="0" smtClean="0">
              <a:solidFill>
                <a:schemeClr val="accent2"/>
              </a:solidFill>
            </a:endParaRPr>
          </a:p>
          <a:p>
            <a:pPr lvl="2" eaLnBrk="1" hangingPunct="1">
              <a:lnSpc>
                <a:spcPct val="80000"/>
              </a:lnSpc>
            </a:pPr>
            <a:endParaRPr lang="en-US" sz="1400" dirty="0" smtClean="0">
              <a:solidFill>
                <a:schemeClr val="accent2"/>
              </a:solidFill>
            </a:endParaRPr>
          </a:p>
          <a:p>
            <a:pPr eaLnBrk="1" hangingPunct="1">
              <a:lnSpc>
                <a:spcPct val="80000"/>
              </a:lnSpc>
            </a:pPr>
            <a:r>
              <a:rPr lang="en-US" sz="1800" dirty="0" smtClean="0"/>
              <a:t>No person shall be held to answer for a capital, or otherwise infamous crime, unless on a presentment or indictment of a grand jury, </a:t>
            </a:r>
            <a:r>
              <a:rPr lang="en-US" sz="1800" u="sng" dirty="0" smtClean="0"/>
              <a:t>except</a:t>
            </a:r>
            <a:r>
              <a:rPr lang="en-US" sz="1800" dirty="0" smtClean="0"/>
              <a:t> in cases arising in the land or naval forces, or in the militia, when in actual service in </a:t>
            </a:r>
            <a:r>
              <a:rPr lang="en-US" sz="1800" u="sng" dirty="0" smtClean="0"/>
              <a:t>time of war or public danger</a:t>
            </a:r>
            <a:r>
              <a:rPr lang="en-US" sz="1800" dirty="0" smtClean="0"/>
              <a:t>; nor shall any person be subject for the same offense to be twice put in jeopardy of life or limb; nor shall be compelled in any criminal case to be a witness against himself, nor be deprived of life, liberty, or property, without due process of law; nor shall private property be taken for public use, without just compensation.</a:t>
            </a:r>
          </a:p>
          <a:p>
            <a:pPr>
              <a:lnSpc>
                <a:spcPct val="80000"/>
              </a:lnSpc>
            </a:pPr>
            <a:endParaRPr lang="en-US" sz="1800" dirty="0" smtClean="0"/>
          </a:p>
        </p:txBody>
      </p:sp>
      <p:pic>
        <p:nvPicPr>
          <p:cNvPr id="35843" name="Picture 7" descr="Bill of Rights - 5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57200"/>
            <a:ext cx="3276600"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43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sz="half" idx="1"/>
          </p:nvPr>
        </p:nvSpPr>
        <p:spPr>
          <a:xfrm>
            <a:off x="457200" y="533400"/>
            <a:ext cx="5257800" cy="6019800"/>
          </a:xfrm>
        </p:spPr>
        <p:txBody>
          <a:bodyPr/>
          <a:lstStyle/>
          <a:p>
            <a:pPr eaLnBrk="1" hangingPunct="1">
              <a:lnSpc>
                <a:spcPct val="80000"/>
              </a:lnSpc>
              <a:buFontTx/>
              <a:buNone/>
            </a:pPr>
            <a:r>
              <a:rPr lang="en-US" sz="1800" b="1" dirty="0" smtClean="0"/>
              <a:t>Amendment V – </a:t>
            </a:r>
            <a:r>
              <a:rPr lang="en-US" sz="1800" b="1" dirty="0" smtClean="0">
                <a:solidFill>
                  <a:schemeClr val="accent2"/>
                </a:solidFill>
                <a:latin typeface="Arial Black" pitchFamily="34" charset="0"/>
              </a:rPr>
              <a:t>Criminal Proceedings; Due Process, Eminent 		       Domain</a:t>
            </a:r>
          </a:p>
          <a:p>
            <a:pPr lvl="2" eaLnBrk="1" hangingPunct="1">
              <a:lnSpc>
                <a:spcPct val="80000"/>
              </a:lnSpc>
            </a:pPr>
            <a:r>
              <a:rPr lang="en-US" sz="1400" b="1" dirty="0" smtClean="0">
                <a:solidFill>
                  <a:schemeClr val="accent2"/>
                </a:solidFill>
              </a:rPr>
              <a:t>Double Jeopardy, Can’t be forced to incriminate yourself, if charged with a  federal crime, one must be charged by a grand jury.</a:t>
            </a:r>
            <a:r>
              <a:rPr lang="en-US" sz="1400" dirty="0" smtClean="0">
                <a:solidFill>
                  <a:schemeClr val="accent2"/>
                </a:solidFill>
              </a:rPr>
              <a:t>  </a:t>
            </a:r>
          </a:p>
          <a:p>
            <a:pPr lvl="2" eaLnBrk="1" hangingPunct="1">
              <a:lnSpc>
                <a:spcPct val="80000"/>
              </a:lnSpc>
            </a:pPr>
            <a:endParaRPr lang="en-US" sz="1400" dirty="0" smtClean="0">
              <a:solidFill>
                <a:schemeClr val="accent2"/>
              </a:solidFill>
            </a:endParaRPr>
          </a:p>
          <a:p>
            <a:pPr lvl="2" eaLnBrk="1" hangingPunct="1">
              <a:lnSpc>
                <a:spcPct val="80000"/>
              </a:lnSpc>
            </a:pPr>
            <a:endParaRPr lang="en-US" sz="1400" dirty="0" smtClean="0">
              <a:solidFill>
                <a:schemeClr val="accent2"/>
              </a:solidFill>
            </a:endParaRPr>
          </a:p>
          <a:p>
            <a:pPr lvl="2" eaLnBrk="1" hangingPunct="1">
              <a:lnSpc>
                <a:spcPct val="80000"/>
              </a:lnSpc>
            </a:pPr>
            <a:endParaRPr lang="en-US" sz="1400" dirty="0" smtClean="0">
              <a:solidFill>
                <a:schemeClr val="accent2"/>
              </a:solidFill>
            </a:endParaRPr>
          </a:p>
          <a:p>
            <a:r>
              <a:rPr lang="en-US" altLang="en-US" sz="2000" dirty="0">
                <a:solidFill>
                  <a:srgbClr val="FF0000"/>
                </a:solidFill>
              </a:rPr>
              <a:t>No one can be tried for a serious crime unless a grand jury has decided there is enough evidence to justify a trial</a:t>
            </a:r>
          </a:p>
          <a:p>
            <a:r>
              <a:rPr lang="en-US" altLang="en-US" sz="2000" dirty="0">
                <a:solidFill>
                  <a:srgbClr val="FF0000"/>
                </a:solidFill>
              </a:rPr>
              <a:t>Cannot be tried for the same crime twice</a:t>
            </a:r>
          </a:p>
          <a:p>
            <a:r>
              <a:rPr lang="en-US" altLang="en-US" sz="2000" dirty="0">
                <a:solidFill>
                  <a:srgbClr val="FF0000"/>
                </a:solidFill>
              </a:rPr>
              <a:t>Cannot be forced to testify against himself or </a:t>
            </a:r>
            <a:r>
              <a:rPr lang="en-US" altLang="en-US" sz="2000" dirty="0" smtClean="0">
                <a:solidFill>
                  <a:srgbClr val="FF0000"/>
                </a:solidFill>
              </a:rPr>
              <a:t>herself</a:t>
            </a:r>
            <a:endParaRPr lang="en-US" altLang="en-US" sz="2000" dirty="0">
              <a:solidFill>
                <a:srgbClr val="FF0000"/>
              </a:solidFill>
            </a:endParaRPr>
          </a:p>
        </p:txBody>
      </p:sp>
      <p:pic>
        <p:nvPicPr>
          <p:cNvPr id="35843" name="Picture 7" descr="Bill of Rights - 5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57200"/>
            <a:ext cx="3276600" cy="574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359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sz="half" idx="1"/>
          </p:nvPr>
        </p:nvSpPr>
        <p:spPr>
          <a:xfrm>
            <a:off x="457200" y="1600200"/>
            <a:ext cx="4038600" cy="4525963"/>
          </a:xfrm>
        </p:spPr>
        <p:txBody>
          <a:bodyPr>
            <a:normAutofit/>
          </a:bodyPr>
          <a:lstStyle/>
          <a:p>
            <a:pPr eaLnBrk="1" hangingPunct="1">
              <a:lnSpc>
                <a:spcPct val="80000"/>
              </a:lnSpc>
              <a:buFontTx/>
              <a:buNone/>
            </a:pPr>
            <a:r>
              <a:rPr lang="en-US" sz="1800" b="1" dirty="0" smtClean="0"/>
              <a:t>	</a:t>
            </a:r>
            <a:r>
              <a:rPr lang="en-US" sz="1800" b="1" dirty="0" smtClean="0">
                <a:solidFill>
                  <a:srgbClr val="FF0000"/>
                </a:solidFill>
              </a:rPr>
              <a:t>Amendment VI - </a:t>
            </a:r>
            <a:r>
              <a:rPr lang="en-US" sz="1800" dirty="0" smtClean="0">
                <a:solidFill>
                  <a:srgbClr val="FF0000"/>
                </a:solidFill>
              </a:rPr>
              <a:t>   </a:t>
            </a:r>
            <a:r>
              <a:rPr lang="en-US" sz="1800" b="1" dirty="0" smtClean="0">
                <a:solidFill>
                  <a:srgbClr val="FF0000"/>
                </a:solidFill>
                <a:latin typeface="Arial Black" pitchFamily="34" charset="0"/>
              </a:rPr>
              <a:t>Criminal Proceedings</a:t>
            </a:r>
            <a:r>
              <a:rPr lang="en-US" sz="1800" b="1" dirty="0" smtClean="0">
                <a:solidFill>
                  <a:srgbClr val="FF0000"/>
                </a:solidFill>
              </a:rPr>
              <a:t> </a:t>
            </a:r>
          </a:p>
          <a:p>
            <a:pPr eaLnBrk="1" hangingPunct="1">
              <a:lnSpc>
                <a:spcPct val="80000"/>
              </a:lnSpc>
              <a:buFontTx/>
              <a:buNone/>
            </a:pPr>
            <a:r>
              <a:rPr lang="en-US" sz="1800" b="1" dirty="0" smtClean="0">
                <a:solidFill>
                  <a:schemeClr val="accent2"/>
                </a:solidFill>
              </a:rPr>
              <a:t>			</a:t>
            </a:r>
          </a:p>
          <a:p>
            <a:pPr eaLnBrk="1" hangingPunct="1">
              <a:lnSpc>
                <a:spcPct val="80000"/>
              </a:lnSpc>
            </a:pPr>
            <a:r>
              <a:rPr lang="en-US" sz="1800" dirty="0" smtClean="0"/>
              <a:t>In all criminal prosecutions, the accused shall enjoy the right to a </a:t>
            </a:r>
            <a:r>
              <a:rPr lang="en-US" sz="1800" b="1" dirty="0" smtClean="0">
                <a:solidFill>
                  <a:schemeClr val="accent2"/>
                </a:solidFill>
              </a:rPr>
              <a:t>speedy and public trial</a:t>
            </a:r>
            <a:r>
              <a:rPr lang="en-US" sz="1800" dirty="0" smtClean="0"/>
              <a:t>, by an </a:t>
            </a:r>
            <a:r>
              <a:rPr lang="en-US" sz="1800" b="1" dirty="0" smtClean="0">
                <a:solidFill>
                  <a:schemeClr val="accent2"/>
                </a:solidFill>
              </a:rPr>
              <a:t>impartial jury</a:t>
            </a:r>
            <a:r>
              <a:rPr lang="en-US" sz="1800" dirty="0" smtClean="0"/>
              <a:t>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t>
            </a:r>
            <a:r>
              <a:rPr lang="en-US" sz="1800" b="1" dirty="0" smtClean="0">
                <a:solidFill>
                  <a:schemeClr val="accent2"/>
                </a:solidFill>
              </a:rPr>
              <a:t>assistance of counsel for his defense.</a:t>
            </a:r>
            <a:br>
              <a:rPr lang="en-US" sz="1800" b="1" dirty="0" smtClean="0">
                <a:solidFill>
                  <a:schemeClr val="accent2"/>
                </a:solidFill>
              </a:rPr>
            </a:br>
            <a:endParaRPr lang="en-US" sz="1800" i="1" dirty="0" smtClean="0"/>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pPr>
              <a:defRPr/>
            </a:pPr>
            <a:r>
              <a:rPr lang="en-US"/>
              <a:t>Standard USG-3</a:t>
            </a:r>
          </a:p>
        </p:txBody>
      </p:sp>
      <p:pic>
        <p:nvPicPr>
          <p:cNvPr id="36868" name="Picture 11" descr="Bill of Rights - 6th Amendment to the United States Constit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143000"/>
            <a:ext cx="3276600"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1358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342</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Bill of Rights</vt:lpstr>
      <vt:lpstr>Bill of Rights</vt:lpstr>
      <vt:lpstr>Bill of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of Rights</dc:title>
  <dc:creator>Osvaldo Quintanilla</dc:creator>
  <cp:lastModifiedBy>Osvaldo Quintanilla</cp:lastModifiedBy>
  <cp:revision>1</cp:revision>
  <dcterms:created xsi:type="dcterms:W3CDTF">2016-12-07T21:26:14Z</dcterms:created>
  <dcterms:modified xsi:type="dcterms:W3CDTF">2016-12-07T21:31:14Z</dcterms:modified>
</cp:coreProperties>
</file>